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75" r:id="rId6"/>
    <p:sldId id="272" r:id="rId7"/>
    <p:sldId id="279" r:id="rId8"/>
    <p:sldId id="284" r:id="rId9"/>
    <p:sldId id="273" r:id="rId10"/>
    <p:sldId id="260" r:id="rId11"/>
    <p:sldId id="298" r:id="rId12"/>
    <p:sldId id="261" r:id="rId13"/>
    <p:sldId id="263" r:id="rId14"/>
    <p:sldId id="264" r:id="rId15"/>
    <p:sldId id="265" r:id="rId16"/>
    <p:sldId id="290" r:id="rId17"/>
    <p:sldId id="296" r:id="rId18"/>
    <p:sldId id="297" r:id="rId19"/>
    <p:sldId id="266" r:id="rId20"/>
    <p:sldId id="287" r:id="rId21"/>
    <p:sldId id="294" r:id="rId22"/>
    <p:sldId id="295" r:id="rId23"/>
    <p:sldId id="299" r:id="rId24"/>
    <p:sldId id="271" r:id="rId25"/>
    <p:sldId id="277" r:id="rId26"/>
    <p:sldId id="281" r:id="rId27"/>
    <p:sldId id="285" r:id="rId28"/>
    <p:sldId id="286" r:id="rId29"/>
    <p:sldId id="270" r:id="rId30"/>
    <p:sldId id="283" r:id="rId31"/>
    <p:sldId id="276" r:id="rId32"/>
    <p:sldId id="278" r:id="rId33"/>
    <p:sldId id="293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25"/>
    <p:restoredTop sz="94696"/>
  </p:normalViewPr>
  <p:slideViewPr>
    <p:cSldViewPr snapToGrid="0" snapToObjects="1">
      <p:cViewPr varScale="1">
        <p:scale>
          <a:sx n="119" d="100"/>
          <a:sy n="119" d="100"/>
        </p:scale>
        <p:origin x="22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8E2C80-F1A0-4006-B519-F03B9B57E76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1_2" csCatId="accent1" phldr="1"/>
      <dgm:spPr/>
      <dgm:t>
        <a:bodyPr/>
        <a:lstStyle/>
        <a:p>
          <a:endParaRPr lang="en-US"/>
        </a:p>
      </dgm:t>
    </dgm:pt>
    <dgm:pt modelId="{3F77DEE3-353D-4321-8DCA-8098582364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Who’s the project sponsor ?</a:t>
          </a:r>
        </a:p>
        <a:p>
          <a:pPr>
            <a:lnSpc>
              <a:spcPct val="100000"/>
            </a:lnSpc>
          </a:pPr>
          <a:r>
            <a:rPr lang="en-US" dirty="0"/>
            <a:t>Al-Rajhi executive board.</a:t>
          </a:r>
        </a:p>
      </dgm:t>
    </dgm:pt>
    <dgm:pt modelId="{BC68F0B3-2F01-4D22-B748-A3FC16ACECE0}" type="parTrans" cxnId="{091D1131-E150-4D61-B00F-6349935517CC}">
      <dgm:prSet/>
      <dgm:spPr/>
      <dgm:t>
        <a:bodyPr/>
        <a:lstStyle/>
        <a:p>
          <a:endParaRPr lang="en-US"/>
        </a:p>
      </dgm:t>
    </dgm:pt>
    <dgm:pt modelId="{97F007CC-EE35-4FB2-87D2-11C0CB5AECD0}" type="sibTrans" cxnId="{091D1131-E150-4D61-B00F-6349935517CC}">
      <dgm:prSet/>
      <dgm:spPr/>
      <dgm:t>
        <a:bodyPr/>
        <a:lstStyle/>
        <a:p>
          <a:endParaRPr lang="en-US"/>
        </a:p>
      </dgm:t>
    </dgm:pt>
    <dgm:pt modelId="{E4DF24B7-3170-415F-9526-E6EC706D14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Who’s the project manager?</a:t>
          </a:r>
        </a:p>
        <a:p>
          <a:pPr>
            <a:lnSpc>
              <a:spcPct val="100000"/>
            </a:lnSpc>
          </a:pPr>
          <a:r>
            <a:rPr lang="en-US" dirty="0"/>
            <a:t>Eng. Fahmy </a:t>
          </a:r>
          <a:r>
            <a:rPr lang="en-US" dirty="0" err="1"/>
            <a:t>fahim</a:t>
          </a:r>
          <a:r>
            <a:rPr lang="en-US" dirty="0"/>
            <a:t>.</a:t>
          </a:r>
        </a:p>
      </dgm:t>
    </dgm:pt>
    <dgm:pt modelId="{25993A24-CF3A-4E6D-9DDA-54B37AF5A528}" type="parTrans" cxnId="{F8863191-C3E1-4177-8B69-6BE73088CBE5}">
      <dgm:prSet/>
      <dgm:spPr/>
      <dgm:t>
        <a:bodyPr/>
        <a:lstStyle/>
        <a:p>
          <a:endParaRPr lang="en-US"/>
        </a:p>
      </dgm:t>
    </dgm:pt>
    <dgm:pt modelId="{FF0DCFAE-7B3B-4E43-A0C2-936A5F533102}" type="sibTrans" cxnId="{F8863191-C3E1-4177-8B69-6BE73088CBE5}">
      <dgm:prSet/>
      <dgm:spPr/>
      <dgm:t>
        <a:bodyPr/>
        <a:lstStyle/>
        <a:p>
          <a:endParaRPr lang="en-US"/>
        </a:p>
      </dgm:t>
    </dgm:pt>
    <dgm:pt modelId="{0A5800EA-C84A-42C3-BDA9-7C457B6412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 business case: N/A.</a:t>
          </a:r>
        </a:p>
      </dgm:t>
    </dgm:pt>
    <dgm:pt modelId="{A7AE3048-539E-4054-B82F-022341748B14}" type="parTrans" cxnId="{F4A5D4B4-E499-4880-AC2F-EE758548808B}">
      <dgm:prSet/>
      <dgm:spPr/>
      <dgm:t>
        <a:bodyPr/>
        <a:lstStyle/>
        <a:p>
          <a:endParaRPr lang="en-US"/>
        </a:p>
      </dgm:t>
    </dgm:pt>
    <dgm:pt modelId="{0961CBD6-C28B-46D3-9A49-B8484809B6B2}" type="sibTrans" cxnId="{F4A5D4B4-E499-4880-AC2F-EE758548808B}">
      <dgm:prSet/>
      <dgm:spPr/>
      <dgm:t>
        <a:bodyPr/>
        <a:lstStyle/>
        <a:p>
          <a:endParaRPr lang="en-US"/>
        </a:p>
      </dgm:t>
    </dgm:pt>
    <dgm:pt modelId="{E7F0DB1F-FA7C-4306-833A-BBB47BD17934}" type="pres">
      <dgm:prSet presAssocID="{818E2C80-F1A0-4006-B519-F03B9B57E76A}" presName="root" presStyleCnt="0">
        <dgm:presLayoutVars>
          <dgm:dir/>
          <dgm:resizeHandles val="exact"/>
        </dgm:presLayoutVars>
      </dgm:prSet>
      <dgm:spPr/>
    </dgm:pt>
    <dgm:pt modelId="{ABFB7120-6A99-4A92-965F-46E716F4B126}" type="pres">
      <dgm:prSet presAssocID="{3F77DEE3-353D-4321-8DCA-8098582364C9}" presName="compNode" presStyleCnt="0"/>
      <dgm:spPr/>
    </dgm:pt>
    <dgm:pt modelId="{C283F26F-CCED-4C69-8B4D-96A5EC8EA121}" type="pres">
      <dgm:prSet presAssocID="{3F77DEE3-353D-4321-8DCA-8098582364C9}" presName="bgRect" presStyleLbl="bgShp" presStyleIdx="0" presStyleCnt="3" custLinFactNeighborX="3310" custLinFactNeighborY="-7846"/>
      <dgm:spPr/>
    </dgm:pt>
    <dgm:pt modelId="{AEC945EB-6B6C-4658-82EE-F03A4AE9D62A}" type="pres">
      <dgm:prSet presAssocID="{3F77DEE3-353D-4321-8DCA-8098582364C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works"/>
        </a:ext>
      </dgm:extLst>
    </dgm:pt>
    <dgm:pt modelId="{0B17CB6A-5568-4737-9027-0DCD8883BD3D}" type="pres">
      <dgm:prSet presAssocID="{3F77DEE3-353D-4321-8DCA-8098582364C9}" presName="spaceRect" presStyleCnt="0"/>
      <dgm:spPr/>
    </dgm:pt>
    <dgm:pt modelId="{9381F006-A70D-4553-B096-DA52F1C87596}" type="pres">
      <dgm:prSet presAssocID="{3F77DEE3-353D-4321-8DCA-8098582364C9}" presName="parTx" presStyleLbl="revTx" presStyleIdx="0" presStyleCnt="3">
        <dgm:presLayoutVars>
          <dgm:chMax val="0"/>
          <dgm:chPref val="0"/>
        </dgm:presLayoutVars>
      </dgm:prSet>
      <dgm:spPr/>
    </dgm:pt>
    <dgm:pt modelId="{D7839A26-B766-44FC-9935-32DFFC85BF93}" type="pres">
      <dgm:prSet presAssocID="{97F007CC-EE35-4FB2-87D2-11C0CB5AECD0}" presName="sibTrans" presStyleCnt="0"/>
      <dgm:spPr/>
    </dgm:pt>
    <dgm:pt modelId="{1340CE39-DCA9-4A2F-B612-8AEA4993CF17}" type="pres">
      <dgm:prSet presAssocID="{E4DF24B7-3170-415F-9526-E6EC706D14E7}" presName="compNode" presStyleCnt="0"/>
      <dgm:spPr/>
    </dgm:pt>
    <dgm:pt modelId="{BBA7E0C1-E667-4728-A222-803004A2DAB3}" type="pres">
      <dgm:prSet presAssocID="{E4DF24B7-3170-415F-9526-E6EC706D14E7}" presName="bgRect" presStyleLbl="bgShp" presStyleIdx="1" presStyleCnt="3"/>
      <dgm:spPr/>
    </dgm:pt>
    <dgm:pt modelId="{9F4FE1D4-35F2-4261-9382-B44C1984E907}" type="pres">
      <dgm:prSet presAssocID="{E4DF24B7-3170-415F-9526-E6EC706D14E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EAC5D92F-F392-428C-AC6A-0C49ABB6223E}" type="pres">
      <dgm:prSet presAssocID="{E4DF24B7-3170-415F-9526-E6EC706D14E7}" presName="spaceRect" presStyleCnt="0"/>
      <dgm:spPr/>
    </dgm:pt>
    <dgm:pt modelId="{B9F9A232-B1D1-4947-897E-675A307D06F6}" type="pres">
      <dgm:prSet presAssocID="{E4DF24B7-3170-415F-9526-E6EC706D14E7}" presName="parTx" presStyleLbl="revTx" presStyleIdx="1" presStyleCnt="3">
        <dgm:presLayoutVars>
          <dgm:chMax val="0"/>
          <dgm:chPref val="0"/>
        </dgm:presLayoutVars>
      </dgm:prSet>
      <dgm:spPr/>
    </dgm:pt>
    <dgm:pt modelId="{53361ADD-19D6-49BC-BE73-2CB32AE20491}" type="pres">
      <dgm:prSet presAssocID="{FF0DCFAE-7B3B-4E43-A0C2-936A5F533102}" presName="sibTrans" presStyleCnt="0"/>
      <dgm:spPr/>
    </dgm:pt>
    <dgm:pt modelId="{A022A610-ACA9-4B90-AEAB-17C4BEDDBDFE}" type="pres">
      <dgm:prSet presAssocID="{0A5800EA-C84A-42C3-BDA9-7C457B641206}" presName="compNode" presStyleCnt="0"/>
      <dgm:spPr/>
    </dgm:pt>
    <dgm:pt modelId="{14653CF6-EAEE-450F-8912-6C003DC47DD3}" type="pres">
      <dgm:prSet presAssocID="{0A5800EA-C84A-42C3-BDA9-7C457B641206}" presName="bgRect" presStyleLbl="bgShp" presStyleIdx="2" presStyleCnt="3"/>
      <dgm:spPr/>
    </dgm:pt>
    <dgm:pt modelId="{D069A683-8564-4CC0-B241-3203197FF3BC}" type="pres">
      <dgm:prSet presAssocID="{0A5800EA-C84A-42C3-BDA9-7C457B64120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62F1AA94-FB58-4382-A16C-C87AF17B567C}" type="pres">
      <dgm:prSet presAssocID="{0A5800EA-C84A-42C3-BDA9-7C457B641206}" presName="spaceRect" presStyleCnt="0"/>
      <dgm:spPr/>
    </dgm:pt>
    <dgm:pt modelId="{740778AE-5473-48C3-B388-6226E5B7FACC}" type="pres">
      <dgm:prSet presAssocID="{0A5800EA-C84A-42C3-BDA9-7C457B64120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D0DA012-2C00-B643-9119-94FE3B9175CD}" type="presOf" srcId="{818E2C80-F1A0-4006-B519-F03B9B57E76A}" destId="{E7F0DB1F-FA7C-4306-833A-BBB47BD17934}" srcOrd="0" destOrd="0" presId="urn:microsoft.com/office/officeart/2018/2/layout/IconVerticalSolidList"/>
    <dgm:cxn modelId="{091D1131-E150-4D61-B00F-6349935517CC}" srcId="{818E2C80-F1A0-4006-B519-F03B9B57E76A}" destId="{3F77DEE3-353D-4321-8DCA-8098582364C9}" srcOrd="0" destOrd="0" parTransId="{BC68F0B3-2F01-4D22-B748-A3FC16ACECE0}" sibTransId="{97F007CC-EE35-4FB2-87D2-11C0CB5AECD0}"/>
    <dgm:cxn modelId="{C0936E3D-B159-5C48-9683-036E16D0771B}" type="presOf" srcId="{E4DF24B7-3170-415F-9526-E6EC706D14E7}" destId="{B9F9A232-B1D1-4947-897E-675A307D06F6}" srcOrd="0" destOrd="0" presId="urn:microsoft.com/office/officeart/2018/2/layout/IconVerticalSolidList"/>
    <dgm:cxn modelId="{92C62371-CD19-294B-BF25-0D8B3740903C}" type="presOf" srcId="{0A5800EA-C84A-42C3-BDA9-7C457B641206}" destId="{740778AE-5473-48C3-B388-6226E5B7FACC}" srcOrd="0" destOrd="0" presId="urn:microsoft.com/office/officeart/2018/2/layout/IconVerticalSolidList"/>
    <dgm:cxn modelId="{961BA58E-85CA-C243-A7CE-0FFDB1FDC33C}" type="presOf" srcId="{3F77DEE3-353D-4321-8DCA-8098582364C9}" destId="{9381F006-A70D-4553-B096-DA52F1C87596}" srcOrd="0" destOrd="0" presId="urn:microsoft.com/office/officeart/2018/2/layout/IconVerticalSolidList"/>
    <dgm:cxn modelId="{F8863191-C3E1-4177-8B69-6BE73088CBE5}" srcId="{818E2C80-F1A0-4006-B519-F03B9B57E76A}" destId="{E4DF24B7-3170-415F-9526-E6EC706D14E7}" srcOrd="1" destOrd="0" parTransId="{25993A24-CF3A-4E6D-9DDA-54B37AF5A528}" sibTransId="{FF0DCFAE-7B3B-4E43-A0C2-936A5F533102}"/>
    <dgm:cxn modelId="{F4A5D4B4-E499-4880-AC2F-EE758548808B}" srcId="{818E2C80-F1A0-4006-B519-F03B9B57E76A}" destId="{0A5800EA-C84A-42C3-BDA9-7C457B641206}" srcOrd="2" destOrd="0" parTransId="{A7AE3048-539E-4054-B82F-022341748B14}" sibTransId="{0961CBD6-C28B-46D3-9A49-B8484809B6B2}"/>
    <dgm:cxn modelId="{B8CBBA9E-3C91-FF43-83B6-FD165DCD9A09}" type="presParOf" srcId="{E7F0DB1F-FA7C-4306-833A-BBB47BD17934}" destId="{ABFB7120-6A99-4A92-965F-46E716F4B126}" srcOrd="0" destOrd="0" presId="urn:microsoft.com/office/officeart/2018/2/layout/IconVerticalSolidList"/>
    <dgm:cxn modelId="{E7331A20-11D6-1248-B033-57ED6DF941C2}" type="presParOf" srcId="{ABFB7120-6A99-4A92-965F-46E716F4B126}" destId="{C283F26F-CCED-4C69-8B4D-96A5EC8EA121}" srcOrd="0" destOrd="0" presId="urn:microsoft.com/office/officeart/2018/2/layout/IconVerticalSolidList"/>
    <dgm:cxn modelId="{E383154A-43BB-C54C-94A6-B914BF44D839}" type="presParOf" srcId="{ABFB7120-6A99-4A92-965F-46E716F4B126}" destId="{AEC945EB-6B6C-4658-82EE-F03A4AE9D62A}" srcOrd="1" destOrd="0" presId="urn:microsoft.com/office/officeart/2018/2/layout/IconVerticalSolidList"/>
    <dgm:cxn modelId="{3BCB391F-8659-F84C-AA74-065AA3628D35}" type="presParOf" srcId="{ABFB7120-6A99-4A92-965F-46E716F4B126}" destId="{0B17CB6A-5568-4737-9027-0DCD8883BD3D}" srcOrd="2" destOrd="0" presId="urn:microsoft.com/office/officeart/2018/2/layout/IconVerticalSolidList"/>
    <dgm:cxn modelId="{BBBC6427-E1C6-C746-AB25-6FBF03B6A5BC}" type="presParOf" srcId="{ABFB7120-6A99-4A92-965F-46E716F4B126}" destId="{9381F006-A70D-4553-B096-DA52F1C87596}" srcOrd="3" destOrd="0" presId="urn:microsoft.com/office/officeart/2018/2/layout/IconVerticalSolidList"/>
    <dgm:cxn modelId="{F4E82631-D106-014B-9661-03430587F475}" type="presParOf" srcId="{E7F0DB1F-FA7C-4306-833A-BBB47BD17934}" destId="{D7839A26-B766-44FC-9935-32DFFC85BF93}" srcOrd="1" destOrd="0" presId="urn:microsoft.com/office/officeart/2018/2/layout/IconVerticalSolidList"/>
    <dgm:cxn modelId="{6D794E1F-E227-F244-AFC3-65ACA779D9EB}" type="presParOf" srcId="{E7F0DB1F-FA7C-4306-833A-BBB47BD17934}" destId="{1340CE39-DCA9-4A2F-B612-8AEA4993CF17}" srcOrd="2" destOrd="0" presId="urn:microsoft.com/office/officeart/2018/2/layout/IconVerticalSolidList"/>
    <dgm:cxn modelId="{198A981A-F388-194E-A169-E2C3CD0FAC59}" type="presParOf" srcId="{1340CE39-DCA9-4A2F-B612-8AEA4993CF17}" destId="{BBA7E0C1-E667-4728-A222-803004A2DAB3}" srcOrd="0" destOrd="0" presId="urn:microsoft.com/office/officeart/2018/2/layout/IconVerticalSolidList"/>
    <dgm:cxn modelId="{22EA2870-ABF1-6047-8C7D-E8CE51457057}" type="presParOf" srcId="{1340CE39-DCA9-4A2F-B612-8AEA4993CF17}" destId="{9F4FE1D4-35F2-4261-9382-B44C1984E907}" srcOrd="1" destOrd="0" presId="urn:microsoft.com/office/officeart/2018/2/layout/IconVerticalSolidList"/>
    <dgm:cxn modelId="{B0EF29AC-10C4-8C40-ACA5-26E7EA75AB34}" type="presParOf" srcId="{1340CE39-DCA9-4A2F-B612-8AEA4993CF17}" destId="{EAC5D92F-F392-428C-AC6A-0C49ABB6223E}" srcOrd="2" destOrd="0" presId="urn:microsoft.com/office/officeart/2018/2/layout/IconVerticalSolidList"/>
    <dgm:cxn modelId="{364A6FD7-0DA6-C248-903C-08964EC21CD9}" type="presParOf" srcId="{1340CE39-DCA9-4A2F-B612-8AEA4993CF17}" destId="{B9F9A232-B1D1-4947-897E-675A307D06F6}" srcOrd="3" destOrd="0" presId="urn:microsoft.com/office/officeart/2018/2/layout/IconVerticalSolidList"/>
    <dgm:cxn modelId="{14C9A1D2-6E8B-B246-849E-D6C8BB942733}" type="presParOf" srcId="{E7F0DB1F-FA7C-4306-833A-BBB47BD17934}" destId="{53361ADD-19D6-49BC-BE73-2CB32AE20491}" srcOrd="3" destOrd="0" presId="urn:microsoft.com/office/officeart/2018/2/layout/IconVerticalSolidList"/>
    <dgm:cxn modelId="{07CC4844-AA7E-0646-9095-B69F1E9B5941}" type="presParOf" srcId="{E7F0DB1F-FA7C-4306-833A-BBB47BD17934}" destId="{A022A610-ACA9-4B90-AEAB-17C4BEDDBDFE}" srcOrd="4" destOrd="0" presId="urn:microsoft.com/office/officeart/2018/2/layout/IconVerticalSolidList"/>
    <dgm:cxn modelId="{1A3711C4-00CC-E242-AADB-CC296A9055CF}" type="presParOf" srcId="{A022A610-ACA9-4B90-AEAB-17C4BEDDBDFE}" destId="{14653CF6-EAEE-450F-8912-6C003DC47DD3}" srcOrd="0" destOrd="0" presId="urn:microsoft.com/office/officeart/2018/2/layout/IconVerticalSolidList"/>
    <dgm:cxn modelId="{2DDBA0C1-C54C-6A40-B014-21AABFD51992}" type="presParOf" srcId="{A022A610-ACA9-4B90-AEAB-17C4BEDDBDFE}" destId="{D069A683-8564-4CC0-B241-3203197FF3BC}" srcOrd="1" destOrd="0" presId="urn:microsoft.com/office/officeart/2018/2/layout/IconVerticalSolidList"/>
    <dgm:cxn modelId="{40C45FD4-ACF4-CE48-BFD3-3B35B4EA6156}" type="presParOf" srcId="{A022A610-ACA9-4B90-AEAB-17C4BEDDBDFE}" destId="{62F1AA94-FB58-4382-A16C-C87AF17B567C}" srcOrd="2" destOrd="0" presId="urn:microsoft.com/office/officeart/2018/2/layout/IconVerticalSolidList"/>
    <dgm:cxn modelId="{5A7CB7D7-1A83-7341-BBBA-2A359AA88AC8}" type="presParOf" srcId="{A022A610-ACA9-4B90-AEAB-17C4BEDDBDFE}" destId="{740778AE-5473-48C3-B388-6226E5B7FAC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83F26F-CCED-4C69-8B4D-96A5EC8EA121}">
      <dsp:nvSpPr>
        <dsp:cNvPr id="0" name=""/>
        <dsp:cNvSpPr/>
      </dsp:nvSpPr>
      <dsp:spPr>
        <a:xfrm>
          <a:off x="0" y="0"/>
          <a:ext cx="8987404" cy="1043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C945EB-6B6C-4658-82EE-F03A4AE9D62A}">
      <dsp:nvSpPr>
        <dsp:cNvPr id="0" name=""/>
        <dsp:cNvSpPr/>
      </dsp:nvSpPr>
      <dsp:spPr>
        <a:xfrm>
          <a:off x="315727" y="235284"/>
          <a:ext cx="574050" cy="5740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81F006-A70D-4553-B096-DA52F1C87596}">
      <dsp:nvSpPr>
        <dsp:cNvPr id="0" name=""/>
        <dsp:cNvSpPr/>
      </dsp:nvSpPr>
      <dsp:spPr>
        <a:xfrm>
          <a:off x="1205506" y="446"/>
          <a:ext cx="7781897" cy="1043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61" tIns="110461" rIns="110461" bIns="11046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Who’s the project sponsor ?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Al-Rajhi executive board.</a:t>
          </a:r>
        </a:p>
      </dsp:txBody>
      <dsp:txXfrm>
        <a:off x="1205506" y="446"/>
        <a:ext cx="7781897" cy="1043728"/>
      </dsp:txXfrm>
    </dsp:sp>
    <dsp:sp modelId="{BBA7E0C1-E667-4728-A222-803004A2DAB3}">
      <dsp:nvSpPr>
        <dsp:cNvPr id="0" name=""/>
        <dsp:cNvSpPr/>
      </dsp:nvSpPr>
      <dsp:spPr>
        <a:xfrm>
          <a:off x="0" y="1305106"/>
          <a:ext cx="8987404" cy="1043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4FE1D4-35F2-4261-9382-B44C1984E907}">
      <dsp:nvSpPr>
        <dsp:cNvPr id="0" name=""/>
        <dsp:cNvSpPr/>
      </dsp:nvSpPr>
      <dsp:spPr>
        <a:xfrm>
          <a:off x="315727" y="1539945"/>
          <a:ext cx="574050" cy="5740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F9A232-B1D1-4947-897E-675A307D06F6}">
      <dsp:nvSpPr>
        <dsp:cNvPr id="0" name=""/>
        <dsp:cNvSpPr/>
      </dsp:nvSpPr>
      <dsp:spPr>
        <a:xfrm>
          <a:off x="1205506" y="1305106"/>
          <a:ext cx="7781897" cy="1043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61" tIns="110461" rIns="110461" bIns="11046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Who’s the project manager?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Eng. Fahmy </a:t>
          </a:r>
          <a:r>
            <a:rPr lang="en-US" sz="2200" kern="1200" dirty="0" err="1"/>
            <a:t>fahim</a:t>
          </a:r>
          <a:r>
            <a:rPr lang="en-US" sz="2200" kern="1200" dirty="0"/>
            <a:t>.</a:t>
          </a:r>
        </a:p>
      </dsp:txBody>
      <dsp:txXfrm>
        <a:off x="1205506" y="1305106"/>
        <a:ext cx="7781897" cy="1043728"/>
      </dsp:txXfrm>
    </dsp:sp>
    <dsp:sp modelId="{14653CF6-EAEE-450F-8912-6C003DC47DD3}">
      <dsp:nvSpPr>
        <dsp:cNvPr id="0" name=""/>
        <dsp:cNvSpPr/>
      </dsp:nvSpPr>
      <dsp:spPr>
        <a:xfrm>
          <a:off x="0" y="2609766"/>
          <a:ext cx="8987404" cy="1043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69A683-8564-4CC0-B241-3203197FF3BC}">
      <dsp:nvSpPr>
        <dsp:cNvPr id="0" name=""/>
        <dsp:cNvSpPr/>
      </dsp:nvSpPr>
      <dsp:spPr>
        <a:xfrm>
          <a:off x="315727" y="2844605"/>
          <a:ext cx="574050" cy="5740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0778AE-5473-48C3-B388-6226E5B7FACC}">
      <dsp:nvSpPr>
        <dsp:cNvPr id="0" name=""/>
        <dsp:cNvSpPr/>
      </dsp:nvSpPr>
      <dsp:spPr>
        <a:xfrm>
          <a:off x="1205506" y="2609766"/>
          <a:ext cx="7781897" cy="10437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61" tIns="110461" rIns="110461" bIns="11046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 business case: N/A.</a:t>
          </a:r>
        </a:p>
      </dsp:txBody>
      <dsp:txXfrm>
        <a:off x="1205506" y="2609766"/>
        <a:ext cx="7781897" cy="1043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36.97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37.68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281 1 24575,'0'0'0</inkml:trace>
  <inkml:trace contextRef="#ctx0" brushRef="#br0" timeOffset="701">151 1 24575,'0'0'0</inkml:trace>
  <inkml:trace contextRef="#ctx0" brushRef="#br0" timeOffset="1273">55 1 24575,'0'0'0</inkml:trace>
  <inkml:trace contextRef="#ctx0" brushRef="#br0" timeOffset="1878">1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0.553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1.167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1.716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2.32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2.90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3.45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37.680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281 1 24575,'0'0'0</inkml:trace>
  <inkml:trace contextRef="#ctx0" brushRef="#br0" timeOffset="701">151 1 24575,'0'0'0</inkml:trace>
  <inkml:trace contextRef="#ctx0" brushRef="#br0" timeOffset="1273">55 1 24575,'0'0'0</inkml:trace>
  <inkml:trace contextRef="#ctx0" brushRef="#br0" timeOffset="1878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0.553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1.167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1.716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2.32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2.90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1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43.459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0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17:01:36.97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0 1 24575,'0'0'0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305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67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9745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675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64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94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29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351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9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80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85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5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182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8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87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5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Al_Rajhi_Bank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8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customXml" Target="../ink/ink7.xml"/><Relationship Id="rId5" Type="http://schemas.openxmlformats.org/officeDocument/2006/relationships/customXml" Target="../ink/ink2.xml"/><Relationship Id="rId10" Type="http://schemas.openxmlformats.org/officeDocument/2006/relationships/customXml" Target="../ink/ink6.xml"/><Relationship Id="rId4" Type="http://schemas.openxmlformats.org/officeDocument/2006/relationships/image" Target="../media/image9.png"/><Relationship Id="rId9" Type="http://schemas.openxmlformats.org/officeDocument/2006/relationships/customXml" Target="../ink/ink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customXml" Target="../ink/ink9.xml"/><Relationship Id="rId7" Type="http://schemas.openxmlformats.org/officeDocument/2006/relationships/customXml" Target="../ink/ink11.xml"/><Relationship Id="rId12" Type="http://schemas.openxmlformats.org/officeDocument/2006/relationships/customXml" Target="../ink/ink16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customXml" Target="../ink/ink15.xml"/><Relationship Id="rId5" Type="http://schemas.openxmlformats.org/officeDocument/2006/relationships/customXml" Target="../ink/ink10.xml"/><Relationship Id="rId10" Type="http://schemas.openxmlformats.org/officeDocument/2006/relationships/customXml" Target="../ink/ink14.xml"/><Relationship Id="rId4" Type="http://schemas.openxmlformats.org/officeDocument/2006/relationships/image" Target="../media/image11.png"/><Relationship Id="rId9" Type="http://schemas.openxmlformats.org/officeDocument/2006/relationships/customXml" Target="../ink/ink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607B5-451F-F446-A802-D1DAFD8B74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92" y="967417"/>
            <a:ext cx="4830183" cy="394325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EFFFF"/>
                </a:solidFill>
              </a:rPr>
              <a:t>AL-Rajhi Bank Highrise Building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Content Placeholder 4" descr="A tall building&#10;&#10;Description automatically generated">
            <a:extLst>
              <a:ext uri="{FF2B5EF4-FFF2-40B4-BE49-F238E27FC236}">
                <a16:creationId xmlns:a16="http://schemas.microsoft.com/office/drawing/2014/main" id="{3F8F2B18-CA9C-FC4A-B250-01C03AD8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9733" y="4748"/>
            <a:ext cx="7552267" cy="68485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71024A-F3DD-C046-8886-DEE0BC241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463" y="4219"/>
            <a:ext cx="4591270" cy="131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0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8008-F6E9-7148-92EE-F884E86D4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803" y="109311"/>
            <a:ext cx="8911686" cy="322668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initiation (Project Charter)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02C3F-36F5-2E44-B384-BE7DC0887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charter</a:t>
            </a:r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DFAF298-4C7A-FE4E-ACDC-D1FD15F8D0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9" t="8589" r="14412" b="12244"/>
          <a:stretch/>
        </p:blipFill>
        <p:spPr>
          <a:xfrm>
            <a:off x="0" y="609600"/>
            <a:ext cx="12144277" cy="62484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CA39491-A25C-2B44-B92E-91E6774A45A9}"/>
                  </a:ext>
                </a:extLst>
              </p14:cNvPr>
              <p14:cNvContentPartPr/>
              <p14:nvPr/>
            </p14:nvContentPartPr>
            <p14:xfrm>
              <a:off x="4317849" y="1274898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CA39491-A25C-2B44-B92E-91E6774A45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54849" y="121225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9A7F71C-F402-514E-9FDA-7A8A5758C1EC}"/>
                  </a:ext>
                </a:extLst>
              </p14:cNvPr>
              <p14:cNvContentPartPr/>
              <p14:nvPr/>
            </p14:nvContentPartPr>
            <p14:xfrm>
              <a:off x="4137489" y="1274898"/>
              <a:ext cx="1011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9A7F71C-F402-514E-9FDA-7A8A5758C1E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74849" y="1212258"/>
                <a:ext cx="2268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A68CFF9-16E7-1A47-92BD-E6AE7C9C6A0C}"/>
                  </a:ext>
                </a:extLst>
              </p14:cNvPr>
              <p14:cNvContentPartPr/>
              <p14:nvPr/>
            </p14:nvContentPartPr>
            <p14:xfrm>
              <a:off x="3863529" y="1272378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A68CFF9-16E7-1A47-92BD-E6AE7C9C6A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0052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0E44841-0D34-224A-B333-FF1A562308EC}"/>
                  </a:ext>
                </a:extLst>
              </p14:cNvPr>
              <p14:cNvContentPartPr/>
              <p14:nvPr/>
            </p14:nvContentPartPr>
            <p14:xfrm>
              <a:off x="3736089" y="1272378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0E44841-0D34-224A-B333-FF1A562308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7308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BB8C009-A127-504D-A60F-822ACEF23F37}"/>
                  </a:ext>
                </a:extLst>
              </p14:cNvPr>
              <p14:cNvContentPartPr/>
              <p14:nvPr/>
            </p14:nvContentPartPr>
            <p14:xfrm>
              <a:off x="3621609" y="1272378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BB8C009-A127-504D-A60F-822ACEF23F3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5896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D0CC3C4-F9C6-4F42-91C5-F51B7E6167A2}"/>
                  </a:ext>
                </a:extLst>
              </p14:cNvPr>
              <p14:cNvContentPartPr/>
              <p14:nvPr/>
            </p14:nvContentPartPr>
            <p14:xfrm>
              <a:off x="3524409" y="1272378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D0CC3C4-F9C6-4F42-91C5-F51B7E6167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6140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2F1B869-C81E-EA4B-BF53-64B0D0BFB57C}"/>
                  </a:ext>
                </a:extLst>
              </p14:cNvPr>
              <p14:cNvContentPartPr/>
              <p14:nvPr/>
            </p14:nvContentPartPr>
            <p14:xfrm>
              <a:off x="3413529" y="1272378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2F1B869-C81E-EA4B-BF53-64B0D0BFB57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5088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D6DB3C4-9AE8-6B4B-8566-170CA91229CD}"/>
                  </a:ext>
                </a:extLst>
              </p14:cNvPr>
              <p14:cNvContentPartPr/>
              <p14:nvPr/>
            </p14:nvContentPartPr>
            <p14:xfrm>
              <a:off x="3342249" y="1272378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D6DB3C4-9AE8-6B4B-8566-170CA91229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9249" y="1209378"/>
                <a:ext cx="1260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5410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8008-F6E9-7148-92EE-F884E86D4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803" y="109311"/>
            <a:ext cx="8911686" cy="322668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initiation (integration Management)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02C3F-36F5-2E44-B384-BE7DC0887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charter</a:t>
            </a:r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DFAF298-4C7A-FE4E-ACDC-D1FD15F8D0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9" t="7672" r="49929" b="12243"/>
          <a:stretch/>
        </p:blipFill>
        <p:spPr>
          <a:xfrm>
            <a:off x="47723" y="1"/>
            <a:ext cx="12144277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CA39491-A25C-2B44-B92E-91E6774A45A9}"/>
                  </a:ext>
                </a:extLst>
              </p14:cNvPr>
              <p14:cNvContentPartPr/>
              <p14:nvPr/>
            </p14:nvContentPartPr>
            <p14:xfrm>
              <a:off x="6839919" y="80075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CA39491-A25C-2B44-B92E-91E6774A45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6919" y="737751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9A7F71C-F402-514E-9FDA-7A8A5758C1EC}"/>
                  </a:ext>
                </a:extLst>
              </p14:cNvPr>
              <p14:cNvContentPartPr/>
              <p14:nvPr/>
            </p14:nvContentPartPr>
            <p14:xfrm>
              <a:off x="7577919" y="801111"/>
              <a:ext cx="1011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9A7F71C-F402-514E-9FDA-7A8A5758C1E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14919" y="738111"/>
                <a:ext cx="2268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A68CFF9-16E7-1A47-92BD-E6AE7C9C6A0C}"/>
                  </a:ext>
                </a:extLst>
              </p14:cNvPr>
              <p14:cNvContentPartPr/>
              <p14:nvPr/>
            </p14:nvContentPartPr>
            <p14:xfrm>
              <a:off x="7349679" y="80677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A68CFF9-16E7-1A47-92BD-E6AE7C9C6A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6679" y="743770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0E44841-0D34-224A-B333-FF1A562308EC}"/>
                  </a:ext>
                </a:extLst>
              </p14:cNvPr>
              <p14:cNvContentPartPr/>
              <p14:nvPr/>
            </p14:nvContentPartPr>
            <p14:xfrm>
              <a:off x="5577262" y="80641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0E44841-0D34-224A-B333-FF1A562308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14262" y="743410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BB8C009-A127-504D-A60F-822ACEF23F37}"/>
                  </a:ext>
                </a:extLst>
              </p14:cNvPr>
              <p14:cNvContentPartPr/>
              <p14:nvPr/>
            </p14:nvContentPartPr>
            <p14:xfrm>
              <a:off x="6576646" y="796438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BB8C009-A127-504D-A60F-822ACEF23F3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3646" y="73343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D0CC3C4-F9C6-4F42-91C5-F51B7E6167A2}"/>
                  </a:ext>
                </a:extLst>
              </p14:cNvPr>
              <p14:cNvContentPartPr/>
              <p14:nvPr/>
            </p14:nvContentPartPr>
            <p14:xfrm>
              <a:off x="5980822" y="796438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D0CC3C4-F9C6-4F42-91C5-F51B7E6167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17822" y="733438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2F1B869-C81E-EA4B-BF53-64B0D0BFB57C}"/>
                  </a:ext>
                </a:extLst>
              </p14:cNvPr>
              <p14:cNvContentPartPr/>
              <p14:nvPr/>
            </p14:nvContentPartPr>
            <p14:xfrm>
              <a:off x="6339283" y="80641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2F1B869-C81E-EA4B-BF53-64B0D0BFB57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6283" y="743410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D6DB3C4-9AE8-6B4B-8566-170CA91229CD}"/>
                  </a:ext>
                </a:extLst>
              </p14:cNvPr>
              <p14:cNvContentPartPr/>
              <p14:nvPr/>
            </p14:nvContentPartPr>
            <p14:xfrm>
              <a:off x="6211179" y="788296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D6DB3C4-9AE8-6B4B-8566-170CA91229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48179" y="725296"/>
                <a:ext cx="1260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4744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FD2B-1FB9-8C43-AA90-8035FDC80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1655" y="624110"/>
            <a:ext cx="10426262" cy="1280890"/>
          </a:xfrm>
        </p:spPr>
        <p:txBody>
          <a:bodyPr/>
          <a:lstStyle/>
          <a:p>
            <a:r>
              <a:rPr lang="en-US" dirty="0"/>
              <a:t>Project initiation (stakeholders register)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ABA130-E592-864F-8AEE-D14FCFDBB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092457"/>
              </p:ext>
            </p:extLst>
          </p:nvPr>
        </p:nvGraphicFramePr>
        <p:xfrm>
          <a:off x="1036320" y="1905000"/>
          <a:ext cx="10424160" cy="41087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3872">
                  <a:extLst>
                    <a:ext uri="{9D8B030D-6E8A-4147-A177-3AD203B41FA5}">
                      <a16:colId xmlns:a16="http://schemas.microsoft.com/office/drawing/2014/main" val="3974285132"/>
                    </a:ext>
                  </a:extLst>
                </a:gridCol>
                <a:gridCol w="1415739">
                  <a:extLst>
                    <a:ext uri="{9D8B030D-6E8A-4147-A177-3AD203B41FA5}">
                      <a16:colId xmlns:a16="http://schemas.microsoft.com/office/drawing/2014/main" val="2554522950"/>
                    </a:ext>
                  </a:extLst>
                </a:gridCol>
                <a:gridCol w="2632005">
                  <a:extLst>
                    <a:ext uri="{9D8B030D-6E8A-4147-A177-3AD203B41FA5}">
                      <a16:colId xmlns:a16="http://schemas.microsoft.com/office/drawing/2014/main" val="2556291410"/>
                    </a:ext>
                  </a:extLst>
                </a:gridCol>
                <a:gridCol w="2084832">
                  <a:extLst>
                    <a:ext uri="{9D8B030D-6E8A-4147-A177-3AD203B41FA5}">
                      <a16:colId xmlns:a16="http://schemas.microsoft.com/office/drawing/2014/main" val="670274372"/>
                    </a:ext>
                  </a:extLst>
                </a:gridCol>
                <a:gridCol w="2267712">
                  <a:extLst>
                    <a:ext uri="{9D8B030D-6E8A-4147-A177-3AD203B41FA5}">
                      <a16:colId xmlns:a16="http://schemas.microsoft.com/office/drawing/2014/main" val="2416613402"/>
                    </a:ext>
                  </a:extLst>
                </a:gridCol>
              </a:tblGrid>
              <a:tr h="636805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Internal/external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Contact 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053243"/>
                  </a:ext>
                </a:extLst>
              </a:tr>
              <a:tr h="1099144">
                <a:tc>
                  <a:txBody>
                    <a:bodyPr/>
                    <a:lstStyle/>
                    <a:p>
                      <a:r>
                        <a:rPr lang="en-US" dirty="0"/>
                        <a:t>Abdullah </a:t>
                      </a:r>
                      <a:r>
                        <a:rPr lang="en-US" dirty="0" err="1"/>
                        <a:t>Alrajhi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Chairman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Sponsor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214363"/>
                  </a:ext>
                </a:extLst>
              </a:tr>
              <a:tr h="1099144">
                <a:tc>
                  <a:txBody>
                    <a:bodyPr/>
                    <a:lstStyle/>
                    <a:p>
                      <a:r>
                        <a:rPr lang="en-US" dirty="0"/>
                        <a:t>Steve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 Stockholder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438388"/>
                  </a:ext>
                </a:extLst>
              </a:tr>
              <a:tr h="636805">
                <a:tc>
                  <a:txBody>
                    <a:bodyPr/>
                    <a:lstStyle/>
                    <a:p>
                      <a:r>
                        <a:rPr lang="en-US" dirty="0"/>
                        <a:t>Waleed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114237"/>
                  </a:ext>
                </a:extLst>
              </a:tr>
              <a:tr h="636805">
                <a:tc>
                  <a:txBody>
                    <a:bodyPr/>
                    <a:lstStyle/>
                    <a:p>
                      <a:r>
                        <a:rPr lang="en-US" dirty="0" err="1"/>
                        <a:t>Fahmi</a:t>
                      </a:r>
                      <a:r>
                        <a:rPr lang="en-US" dirty="0"/>
                        <a:t> Fahim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913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942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15EE-D0E4-0C4B-AA6F-32D9C28D0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145" y="624110"/>
            <a:ext cx="9833467" cy="1280890"/>
          </a:xfrm>
        </p:spPr>
        <p:txBody>
          <a:bodyPr/>
          <a:lstStyle/>
          <a:p>
            <a:r>
              <a:rPr lang="en-US" dirty="0"/>
              <a:t>Project planning (project scope statement)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ECA3B-2144-0143-873E-DA298FC53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462" y="1985010"/>
            <a:ext cx="8915400" cy="3777622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To build a new headquarter for al-</a:t>
            </a:r>
            <a:r>
              <a:rPr lang="en-US" sz="2400" dirty="0" err="1"/>
              <a:t>rajhi</a:t>
            </a:r>
            <a:r>
              <a:rPr lang="en-US" sz="2400" dirty="0"/>
              <a:t> bank in Riyadh on king Fahad road.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Provide a new work environment for employee. </a:t>
            </a:r>
          </a:p>
          <a:p>
            <a:endParaRPr lang="en-US" sz="2400" dirty="0"/>
          </a:p>
          <a:p>
            <a:r>
              <a:rPr lang="en-US" sz="2400" dirty="0"/>
              <a:t>Include Entertainment facilities , Health center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Provide elevators for all employees to control crowding.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Parking for employees and visitors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5416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7B03EE-3248-DE40-8273-67CBF551B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9119DD3-CD4F-114A-AB74-10070F609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911687" cy="1280890"/>
          </a:xfrm>
        </p:spPr>
        <p:txBody>
          <a:bodyPr/>
          <a:lstStyle/>
          <a:p>
            <a:r>
              <a:rPr lang="en-US" dirty="0"/>
              <a:t>Project planning (WBS)</a:t>
            </a:r>
          </a:p>
        </p:txBody>
      </p:sp>
    </p:spTree>
    <p:extLst>
      <p:ext uri="{BB962C8B-B14F-4D97-AF65-F5344CB8AC3E}">
        <p14:creationId xmlns:p14="http://schemas.microsoft.com/office/powerpoint/2010/main" val="256332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9927-5C3A-6945-A4D8-1F6AB1D0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340" y="0"/>
            <a:ext cx="8911687" cy="679938"/>
          </a:xfrm>
        </p:spPr>
        <p:txBody>
          <a:bodyPr/>
          <a:lstStyle/>
          <a:p>
            <a:r>
              <a:rPr lang="en-US" dirty="0"/>
              <a:t>Project planning (Gantt Chart)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E641D2-D331-1643-A663-FA998F1EC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20640"/>
            <a:ext cx="12191999" cy="6237359"/>
          </a:xfrm>
        </p:spPr>
      </p:pic>
    </p:spTree>
    <p:extLst>
      <p:ext uri="{BB962C8B-B14F-4D97-AF65-F5344CB8AC3E}">
        <p14:creationId xmlns:p14="http://schemas.microsoft.com/office/powerpoint/2010/main" val="1023433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9927-5C3A-6945-A4D8-1F6AB1D0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340" y="0"/>
            <a:ext cx="8911687" cy="679938"/>
          </a:xfrm>
        </p:spPr>
        <p:txBody>
          <a:bodyPr/>
          <a:lstStyle/>
          <a:p>
            <a:r>
              <a:rPr lang="en-US" dirty="0"/>
              <a:t>Project planning (material submittal)</a:t>
            </a:r>
          </a:p>
        </p:txBody>
      </p:sp>
      <p:pic>
        <p:nvPicPr>
          <p:cNvPr id="15" name="Content Placeholder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109454-3B4F-1741-91CB-9A9DCB4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91" t="4649" b="18772"/>
          <a:stretch/>
        </p:blipFill>
        <p:spPr>
          <a:xfrm>
            <a:off x="0" y="679938"/>
            <a:ext cx="12192000" cy="6901902"/>
          </a:xfrm>
        </p:spPr>
      </p:pic>
    </p:spTree>
    <p:extLst>
      <p:ext uri="{BB962C8B-B14F-4D97-AF65-F5344CB8AC3E}">
        <p14:creationId xmlns:p14="http://schemas.microsoft.com/office/powerpoint/2010/main" val="3744023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9927-5C3A-6945-A4D8-1F6AB1D0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340" y="0"/>
            <a:ext cx="8911687" cy="679938"/>
          </a:xfrm>
        </p:spPr>
        <p:txBody>
          <a:bodyPr/>
          <a:lstStyle/>
          <a:p>
            <a:r>
              <a:rPr lang="en-US" dirty="0"/>
              <a:t>Project planning (material submittal)</a:t>
            </a:r>
          </a:p>
        </p:txBody>
      </p:sp>
      <p:pic>
        <p:nvPicPr>
          <p:cNvPr id="15" name="Content Placeholder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109454-3B4F-1741-91CB-9A9DCB4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91" t="4649" b="53888"/>
          <a:stretch/>
        </p:blipFill>
        <p:spPr>
          <a:xfrm>
            <a:off x="0" y="0"/>
            <a:ext cx="12192000" cy="6777990"/>
          </a:xfrm>
        </p:spPr>
      </p:pic>
    </p:spTree>
    <p:extLst>
      <p:ext uri="{BB962C8B-B14F-4D97-AF65-F5344CB8AC3E}">
        <p14:creationId xmlns:p14="http://schemas.microsoft.com/office/powerpoint/2010/main" val="1451584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9927-5C3A-6945-A4D8-1F6AB1D0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340" y="0"/>
            <a:ext cx="8911687" cy="679938"/>
          </a:xfrm>
        </p:spPr>
        <p:txBody>
          <a:bodyPr/>
          <a:lstStyle/>
          <a:p>
            <a:r>
              <a:rPr lang="en-US" dirty="0"/>
              <a:t>Project planning (material submittal)</a:t>
            </a:r>
          </a:p>
        </p:txBody>
      </p:sp>
      <p:pic>
        <p:nvPicPr>
          <p:cNvPr id="15" name="Content Placeholder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109454-3B4F-1741-91CB-9A9DCB4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91" t="45931" b="18772"/>
          <a:stretch/>
        </p:blipFill>
        <p:spPr>
          <a:xfrm>
            <a:off x="0" y="0"/>
            <a:ext cx="12192000" cy="7581840"/>
          </a:xfrm>
        </p:spPr>
      </p:pic>
    </p:spTree>
    <p:extLst>
      <p:ext uri="{BB962C8B-B14F-4D97-AF65-F5344CB8AC3E}">
        <p14:creationId xmlns:p14="http://schemas.microsoft.com/office/powerpoint/2010/main" val="3957372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8B7E-1197-5944-94BC-6AE625D7B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planning (Risk register)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8A7E0F0-6793-8C41-8002-15CFDEFDD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876309"/>
              </p:ext>
            </p:extLst>
          </p:nvPr>
        </p:nvGraphicFramePr>
        <p:xfrm>
          <a:off x="1243584" y="1452281"/>
          <a:ext cx="9704832" cy="5163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9638">
                  <a:extLst>
                    <a:ext uri="{9D8B030D-6E8A-4147-A177-3AD203B41FA5}">
                      <a16:colId xmlns:a16="http://schemas.microsoft.com/office/drawing/2014/main" val="1766618174"/>
                    </a:ext>
                  </a:extLst>
                </a:gridCol>
                <a:gridCol w="8245194">
                  <a:extLst>
                    <a:ext uri="{9D8B030D-6E8A-4147-A177-3AD203B41FA5}">
                      <a16:colId xmlns:a16="http://schemas.microsoft.com/office/drawing/2014/main" val="4114128894"/>
                    </a:ext>
                  </a:extLst>
                </a:gridCol>
              </a:tblGrid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Ranking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Potential Risk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801560"/>
                  </a:ext>
                </a:extLst>
              </a:tr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Security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5280285"/>
                  </a:ext>
                </a:extLst>
              </a:tr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Information security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890833"/>
                  </a:ext>
                </a:extLst>
              </a:tr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Safety measurement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035413"/>
                  </a:ext>
                </a:extLst>
              </a:tr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Financial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525172"/>
                  </a:ext>
                </a:extLst>
              </a:tr>
              <a:tr h="860612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Materials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3309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5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E56-BDB7-AC45-843C-3D8FE24A3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48" y="538028"/>
            <a:ext cx="4820950" cy="4969113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Project 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F4ED2-0813-D94E-8760-4399F17EF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062" y="942108"/>
            <a:ext cx="6455549" cy="4969114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1-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Mshari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Alqassem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    437103836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2- Faisal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Almahmood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437104470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3- Fahad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Alofani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        437104121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4-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Asim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Alalawla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         435102147</a:t>
            </a:r>
          </a:p>
        </p:txBody>
      </p:sp>
    </p:spTree>
    <p:extLst>
      <p:ext uri="{BB962C8B-B14F-4D97-AF65-F5344CB8AC3E}">
        <p14:creationId xmlns:p14="http://schemas.microsoft.com/office/powerpoint/2010/main" val="3014803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4B43-D41C-9B42-BA2A-93AECE49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245" y="0"/>
            <a:ext cx="8911687" cy="1280890"/>
          </a:xfrm>
        </p:spPr>
        <p:txBody>
          <a:bodyPr/>
          <a:lstStyle/>
          <a:p>
            <a:r>
              <a:rPr lang="en-US" dirty="0"/>
              <a:t>Project executing (execution process)</a:t>
            </a:r>
          </a:p>
        </p:txBody>
      </p:sp>
      <p:pic>
        <p:nvPicPr>
          <p:cNvPr id="24" name="Content Placeholder 23" descr="A close up of a device&#10;&#10;Description automatically generated">
            <a:extLst>
              <a:ext uri="{FF2B5EF4-FFF2-40B4-BE49-F238E27FC236}">
                <a16:creationId xmlns:a16="http://schemas.microsoft.com/office/drawing/2014/main" id="{64338CC0-52F6-1A41-B89A-E2AA01879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37" t="4438" r="18407" b="6579"/>
          <a:stretch/>
        </p:blipFill>
        <p:spPr>
          <a:xfrm>
            <a:off x="0" y="662940"/>
            <a:ext cx="12192000" cy="6332220"/>
          </a:xfrm>
        </p:spPr>
      </p:pic>
    </p:spTree>
    <p:extLst>
      <p:ext uri="{BB962C8B-B14F-4D97-AF65-F5344CB8AC3E}">
        <p14:creationId xmlns:p14="http://schemas.microsoft.com/office/powerpoint/2010/main" val="993817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4B43-D41C-9B42-BA2A-93AECE49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965" y="0"/>
            <a:ext cx="8911687" cy="1280890"/>
          </a:xfrm>
        </p:spPr>
        <p:txBody>
          <a:bodyPr/>
          <a:lstStyle/>
          <a:p>
            <a:r>
              <a:rPr lang="en-US" dirty="0"/>
              <a:t>Project executing (execution process)</a:t>
            </a:r>
          </a:p>
        </p:txBody>
      </p:sp>
      <p:pic>
        <p:nvPicPr>
          <p:cNvPr id="24" name="Content Placeholder 23" descr="A close up of a device&#10;&#10;Description automatically generated">
            <a:extLst>
              <a:ext uri="{FF2B5EF4-FFF2-40B4-BE49-F238E27FC236}">
                <a16:creationId xmlns:a16="http://schemas.microsoft.com/office/drawing/2014/main" id="{64338CC0-52F6-1A41-B89A-E2AA01879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37" t="4128" r="41767" b="43816"/>
          <a:stretch/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230945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4B43-D41C-9B42-BA2A-93AECE49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965" y="0"/>
            <a:ext cx="8911687" cy="1280890"/>
          </a:xfrm>
        </p:spPr>
        <p:txBody>
          <a:bodyPr/>
          <a:lstStyle/>
          <a:p>
            <a:r>
              <a:rPr lang="en-US" dirty="0"/>
              <a:t>Project executing (execution process)</a:t>
            </a:r>
          </a:p>
        </p:txBody>
      </p:sp>
      <p:pic>
        <p:nvPicPr>
          <p:cNvPr id="24" name="Content Placeholder 23" descr="A close up of a device&#10;&#10;Description automatically generated">
            <a:extLst>
              <a:ext uri="{FF2B5EF4-FFF2-40B4-BE49-F238E27FC236}">
                <a16:creationId xmlns:a16="http://schemas.microsoft.com/office/drawing/2014/main" id="{64338CC0-52F6-1A41-B89A-E2AA01879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233" t="16522" r="18407" b="24215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96610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94B43-D41C-9B42-BA2A-93AECE49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965" y="0"/>
            <a:ext cx="8911687" cy="1280890"/>
          </a:xfrm>
        </p:spPr>
        <p:txBody>
          <a:bodyPr/>
          <a:lstStyle/>
          <a:p>
            <a:r>
              <a:rPr lang="en-US" dirty="0"/>
              <a:t>Project executing (execution process)</a:t>
            </a:r>
          </a:p>
        </p:txBody>
      </p:sp>
      <p:pic>
        <p:nvPicPr>
          <p:cNvPr id="24" name="Content Placeholder 23" descr="A close up of a device&#10;&#10;Description automatically generated">
            <a:extLst>
              <a:ext uri="{FF2B5EF4-FFF2-40B4-BE49-F238E27FC236}">
                <a16:creationId xmlns:a16="http://schemas.microsoft.com/office/drawing/2014/main" id="{64338CC0-52F6-1A41-B89A-E2AA01879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37" t="61116" r="41767" b="6579"/>
          <a:stretch/>
        </p:blipFill>
        <p:spPr>
          <a:xfrm>
            <a:off x="0" y="0"/>
            <a:ext cx="12192000" cy="6995160"/>
          </a:xfrm>
        </p:spPr>
      </p:pic>
    </p:spTree>
    <p:extLst>
      <p:ext uri="{BB962C8B-B14F-4D97-AF65-F5344CB8AC3E}">
        <p14:creationId xmlns:p14="http://schemas.microsoft.com/office/powerpoint/2010/main" val="14509149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C563F-D941-1C42-B1B9-A34C6961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Monitoring and Controlling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D5228-F6DD-4247-8C6D-3BB0AD34A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832" y="1985010"/>
            <a:ext cx="8915400" cy="3777622"/>
          </a:xfrm>
        </p:spPr>
        <p:txBody>
          <a:bodyPr>
            <a:normAutofit/>
          </a:bodyPr>
          <a:lstStyle/>
          <a:p>
            <a:r>
              <a:rPr lang="en-US" sz="2400" dirty="0"/>
              <a:t>Performance reports (metrics): N/A.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Update previous plans :N/A.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Change request.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33978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FAFDB7-1AE9-284C-81CD-5CA50DC93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7" t="10209" r="6422" b="12800"/>
          <a:stretch/>
        </p:blipFill>
        <p:spPr>
          <a:xfrm>
            <a:off x="-447829" y="0"/>
            <a:ext cx="12830577" cy="6903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9BD8A2-0D48-2C47-AC26-6B5146C31D01}"/>
              </a:ext>
            </a:extLst>
          </p:cNvPr>
          <p:cNvSpPr txBox="1"/>
          <p:nvPr/>
        </p:nvSpPr>
        <p:spPr>
          <a:xfrm>
            <a:off x="1144873" y="198172"/>
            <a:ext cx="4461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Change Request </a:t>
            </a:r>
          </a:p>
        </p:txBody>
      </p:sp>
    </p:spTree>
    <p:extLst>
      <p:ext uri="{BB962C8B-B14F-4D97-AF65-F5344CB8AC3E}">
        <p14:creationId xmlns:p14="http://schemas.microsoft.com/office/powerpoint/2010/main" val="36617124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FAFDB7-1AE9-284C-81CD-5CA50DC93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92" t="10208" r="6422" b="70212"/>
          <a:stretch/>
        </p:blipFill>
        <p:spPr>
          <a:xfrm>
            <a:off x="0" y="-1"/>
            <a:ext cx="12207240" cy="68532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9BD8A2-0D48-2C47-AC26-6B5146C31D01}"/>
              </a:ext>
            </a:extLst>
          </p:cNvPr>
          <p:cNvSpPr txBox="1"/>
          <p:nvPr/>
        </p:nvSpPr>
        <p:spPr>
          <a:xfrm>
            <a:off x="1144873" y="198172"/>
            <a:ext cx="4461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Change Request </a:t>
            </a:r>
          </a:p>
        </p:txBody>
      </p:sp>
    </p:spTree>
    <p:extLst>
      <p:ext uri="{BB962C8B-B14F-4D97-AF65-F5344CB8AC3E}">
        <p14:creationId xmlns:p14="http://schemas.microsoft.com/office/powerpoint/2010/main" val="1274400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FAFDB7-1AE9-284C-81CD-5CA50DC93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7" t="30095" r="6422" b="36931"/>
          <a:stretch/>
        </p:blipFill>
        <p:spPr>
          <a:xfrm>
            <a:off x="-327997" y="0"/>
            <a:ext cx="12830577" cy="686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40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FAFDB7-1AE9-284C-81CD-5CA50DC93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7" t="62354" r="6422" b="12800"/>
          <a:stretch/>
        </p:blipFill>
        <p:spPr>
          <a:xfrm>
            <a:off x="-327997" y="0"/>
            <a:ext cx="12830577" cy="693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892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A3F39-5BF6-4D45-A21A-100E4C39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572" y="384070"/>
            <a:ext cx="8911687" cy="1280890"/>
          </a:xfrm>
        </p:spPr>
        <p:txBody>
          <a:bodyPr/>
          <a:lstStyle/>
          <a:p>
            <a:r>
              <a:rPr lang="en-US" dirty="0"/>
              <a:t>Project closing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DEEE6-1A87-304C-A645-FAD9B5CA8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207" y="1438319"/>
            <a:ext cx="10632416" cy="5419681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/>
              <a:t>Final report: </a:t>
            </a:r>
            <a:r>
              <a:rPr lang="en-US" sz="2800" dirty="0"/>
              <a:t>with consultant / confidential </a:t>
            </a:r>
          </a:p>
          <a:p>
            <a:endParaRPr lang="en-US" sz="2800" dirty="0"/>
          </a:p>
          <a:p>
            <a:r>
              <a:rPr lang="en-US" sz="2800" b="1" dirty="0"/>
              <a:t>Sponsor / stakeholder presentation: </a:t>
            </a:r>
            <a:r>
              <a:rPr lang="en-US" sz="2800" dirty="0"/>
              <a:t>physical on site presentation. </a:t>
            </a:r>
          </a:p>
          <a:p>
            <a:endParaRPr lang="en-US" sz="2800" dirty="0"/>
          </a:p>
          <a:p>
            <a:r>
              <a:rPr lang="en-US" sz="2800" b="1" dirty="0"/>
              <a:t>Lesson learned:</a:t>
            </a:r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sz="2800" dirty="0"/>
              <a:t>-Having one main contractor, having single point of contact to avoid corruption.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/>
              <a:t>-Ensuring materials country of origin.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-Constant communication with departments, main coordinator to improve the work.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208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73206-AE5D-A84D-A2FC-BCD5F484D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1675" y="0"/>
            <a:ext cx="9149695" cy="924967"/>
          </a:xfrm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Table of content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B54C575-5F22-B245-884F-B211443CA3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6801"/>
              </p:ext>
            </p:extLst>
          </p:nvPr>
        </p:nvGraphicFramePr>
        <p:xfrm>
          <a:off x="0" y="1291590"/>
          <a:ext cx="12192000" cy="5566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2765">
                  <a:extLst>
                    <a:ext uri="{9D8B030D-6E8A-4147-A177-3AD203B41FA5}">
                      <a16:colId xmlns:a16="http://schemas.microsoft.com/office/drawing/2014/main" val="2533965303"/>
                    </a:ext>
                  </a:extLst>
                </a:gridCol>
                <a:gridCol w="3939235">
                  <a:extLst>
                    <a:ext uri="{9D8B030D-6E8A-4147-A177-3AD203B41FA5}">
                      <a16:colId xmlns:a16="http://schemas.microsoft.com/office/drawing/2014/main" val="3362981112"/>
                    </a:ext>
                  </a:extLst>
                </a:gridCol>
              </a:tblGrid>
              <a:tr h="418345">
                <a:tc>
                  <a:txBody>
                    <a:bodyPr/>
                    <a:lstStyle/>
                    <a:p>
                      <a:r>
                        <a:rPr lang="en-US" sz="20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593896"/>
                  </a:ext>
                </a:extLst>
              </a:tr>
              <a:tr h="41834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Introduction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355773"/>
                  </a:ext>
                </a:extLst>
              </a:tr>
              <a:tr h="41834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Methodology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557728"/>
                  </a:ext>
                </a:extLst>
              </a:tr>
              <a:tr h="41834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Project Initiation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6-12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7944454"/>
                  </a:ext>
                </a:extLst>
              </a:tr>
              <a:tr h="58638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Project Planning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13-19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480002"/>
                  </a:ext>
                </a:extLst>
              </a:tr>
              <a:tr h="7220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Project Executing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20-23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034055"/>
                  </a:ext>
                </a:extLst>
              </a:tr>
              <a:tr h="7220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Project Monitoring and Controlling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24-28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282759"/>
                  </a:ext>
                </a:extLst>
              </a:tr>
              <a:tr h="41834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Project Closing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29-30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347054"/>
                  </a:ext>
                </a:extLst>
              </a:tr>
              <a:tr h="7220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Challenges  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668284"/>
                  </a:ext>
                </a:extLst>
              </a:tr>
              <a:tr h="7220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Summary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670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72118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A8794-2EB2-E344-A2B1-2B04F956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862" y="0"/>
            <a:ext cx="8911687" cy="1280890"/>
          </a:xfrm>
        </p:spPr>
        <p:txBody>
          <a:bodyPr/>
          <a:lstStyle/>
          <a:p>
            <a:r>
              <a:rPr lang="en-US" dirty="0"/>
              <a:t>Project closing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BEC49-94C4-CE49-94FB-642C32195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677" y="1264555"/>
            <a:ext cx="10004058" cy="52050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-Involve stockholders of any changes.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-Always Pay for quality, one time they didn’t pay for the quality and they regret it.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/>
              <a:t>-Facility management team from the beginning of the project. </a:t>
            </a:r>
          </a:p>
          <a:p>
            <a:pPr marL="0" indent="0">
              <a:buNone/>
            </a:pPr>
            <a:r>
              <a:rPr lang="en-US" sz="28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766619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51DBA-FA11-A14F-89A7-57D3092B1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185" y="461524"/>
            <a:ext cx="8911687" cy="1280890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AB7DE-E5C2-244D-B42F-D29199031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7724" y="1101969"/>
            <a:ext cx="10004058" cy="5447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000" b="1" dirty="0"/>
              <a:t>1-Working at Ramadan. </a:t>
            </a:r>
          </a:p>
          <a:p>
            <a:pPr marL="0" indent="0">
              <a:buNone/>
            </a:pPr>
            <a:r>
              <a:rPr lang="en-US" sz="2000" dirty="0"/>
              <a:t>Working during fasting hours is hard and too long for workers, So they decided to bring non-Muslims workers to work.</a:t>
            </a:r>
            <a:endParaRPr lang="ar-SA" sz="2000" dirty="0"/>
          </a:p>
          <a:p>
            <a:pPr marL="0" indent="0">
              <a:buNone/>
            </a:pPr>
            <a:endParaRPr lang="en-US" sz="2000" b="1" u="sng" dirty="0"/>
          </a:p>
          <a:p>
            <a:r>
              <a:rPr lang="en-US" sz="2000" b="1" dirty="0"/>
              <a:t>2-Working at night requires high electricity. </a:t>
            </a:r>
          </a:p>
          <a:p>
            <a:pPr marL="0" indent="0">
              <a:buNone/>
            </a:pPr>
            <a:r>
              <a:rPr lang="en-US" sz="2000" dirty="0"/>
              <a:t>They decided to let the works that do not require high electricity at the night such as loading materials to high floor.</a:t>
            </a:r>
            <a:endParaRPr lang="ar-SA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3-Worker do not follow safety instruction. </a:t>
            </a:r>
          </a:p>
          <a:p>
            <a:pPr marL="0" indent="0">
              <a:buNone/>
            </a:pPr>
            <a:r>
              <a:rPr lang="en-US" sz="2000" dirty="0"/>
              <a:t>Some workers did not care about safety, so the PMO decided to impose penalty for those who didn’t follow the instruction.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316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4910D-E179-3745-8B7C-01DEDF7AE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9132" y="546735"/>
            <a:ext cx="10025698" cy="576453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dirty="0"/>
              <a:t>Summary</a:t>
            </a:r>
          </a:p>
          <a:p>
            <a:endParaRPr lang="en-US" sz="2800" dirty="0"/>
          </a:p>
          <a:p>
            <a:r>
              <a:rPr lang="en-US" sz="2800" dirty="0"/>
              <a:t>The largest Islamic bank in the world. 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They used two methodologies.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 the scope is to build 36 stories.</a:t>
            </a:r>
          </a:p>
          <a:p>
            <a:endParaRPr lang="en-US" sz="2800" dirty="0"/>
          </a:p>
          <a:p>
            <a:r>
              <a:rPr lang="en-US" sz="2800" dirty="0"/>
              <a:t>Corruption plays a major role in delaying the project.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Every project have lesson learned and they have to learn from it.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3536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4910D-E179-3745-8B7C-01DEDF7AE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0422" y="0"/>
            <a:ext cx="9878900" cy="6992471"/>
          </a:xfrm>
        </p:spPr>
        <p:txBody>
          <a:bodyPr>
            <a:normAutofit fontScale="62500" lnSpcReduction="20000"/>
          </a:bodyPr>
          <a:lstStyle/>
          <a:p>
            <a:r>
              <a:rPr lang="en-US" sz="4800" dirty="0"/>
              <a:t>Thanks for the listening</a:t>
            </a:r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endParaRPr lang="en-US" sz="4800" dirty="0"/>
          </a:p>
          <a:p>
            <a:pPr marL="0" indent="0">
              <a:buNone/>
            </a:pPr>
            <a:endParaRPr lang="en-US" sz="4800" dirty="0"/>
          </a:p>
          <a:p>
            <a:r>
              <a:rPr lang="en-US" sz="4800" dirty="0"/>
              <a:t> Any Questions ?</a:t>
            </a:r>
          </a:p>
          <a:p>
            <a:pPr marL="0" indent="0">
              <a:buNone/>
            </a:pPr>
            <a:endParaRPr lang="en-US" sz="4800" dirty="0"/>
          </a:p>
        </p:txBody>
      </p:sp>
      <p:pic>
        <p:nvPicPr>
          <p:cNvPr id="4" name="Picture 3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DD1348E8-830E-0A43-A947-62F398C1C2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937"/>
          <a:stretch/>
        </p:blipFill>
        <p:spPr>
          <a:xfrm>
            <a:off x="0" y="720762"/>
            <a:ext cx="12192000" cy="509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26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B2A42-4FAD-DE4B-8B31-ADF8A843D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5D708-96DA-F74C-9191-A58CFF33B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815" y="1559169"/>
            <a:ext cx="10461258" cy="496736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Al-Rajhi bank Is the largest Islamic bank in the world occupying. domestic and international presence “Jordan, Malaysia, Kuwait”.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Al-Rajhi building tower started from 2012 and completed by  2018.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The building has 36 stories with 2 mechanical floors, and it is located in Riyadh, king Fahad road.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The tower has a wellness center for the employs as well as a complete floor for catering services.</a:t>
            </a:r>
            <a:endParaRPr lang="ar-SA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666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369F-75BB-AA42-A732-24292055A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methodology did they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AFD5-537F-0A48-B009-CFE92D9EB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6369" y="1383323"/>
            <a:ext cx="9488243" cy="4527899"/>
          </a:xfrm>
        </p:spPr>
        <p:txBody>
          <a:bodyPr>
            <a:normAutofit/>
          </a:bodyPr>
          <a:lstStyle/>
          <a:p>
            <a:r>
              <a:rPr lang="en-US" sz="2000" dirty="0"/>
              <a:t>They used Waterfall methodology from 2012 – 2015.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2015 – 2018 they shifted to Agile methodology.  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Why did they change it ?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- They change because there are new stakeholders such as CFO. </a:t>
            </a:r>
          </a:p>
          <a:p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they wanted a new requirements for their department  this delayed the project therefor they change to agile. </a:t>
            </a:r>
          </a:p>
          <a:p>
            <a:pPr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7580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1985A-6946-AA42-9D3A-120548315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Initiation(</a:t>
            </a:r>
            <a:r>
              <a:rPr lang="en-US" dirty="0" err="1"/>
              <a:t>Scope,time,cost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F19B4-1764-DA4A-B8C8-A3C1C86AC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000250"/>
            <a:ext cx="10007282" cy="4233640"/>
          </a:xfrm>
        </p:spPr>
        <p:txBody>
          <a:bodyPr>
            <a:normAutofit/>
          </a:bodyPr>
          <a:lstStyle/>
          <a:p>
            <a:r>
              <a:rPr lang="en-US" sz="2800" b="1" dirty="0"/>
              <a:t>The scope is: </a:t>
            </a:r>
            <a:r>
              <a:rPr lang="en-US" sz="2800" dirty="0"/>
              <a:t>Tower of 36 stories, car parking building of eleven stories and 4 basements. </a:t>
            </a:r>
          </a:p>
          <a:p>
            <a:endParaRPr lang="en-US" sz="2800" dirty="0"/>
          </a:p>
          <a:p>
            <a:r>
              <a:rPr lang="en-US" sz="2800" b="1" dirty="0"/>
              <a:t>Time: </a:t>
            </a:r>
            <a:r>
              <a:rPr lang="en-US" sz="2800" dirty="0"/>
              <a:t>Originally by contract 3 years. </a:t>
            </a:r>
          </a:p>
          <a:p>
            <a:endParaRPr lang="en-US" sz="2800" dirty="0"/>
          </a:p>
          <a:p>
            <a:r>
              <a:rPr lang="en-US" sz="2800" b="1" dirty="0"/>
              <a:t>Cost: </a:t>
            </a:r>
            <a:r>
              <a:rPr lang="en-US" sz="2800" dirty="0"/>
              <a:t>Over 500 million SR.  </a:t>
            </a:r>
          </a:p>
        </p:txBody>
      </p:sp>
    </p:spTree>
    <p:extLst>
      <p:ext uri="{BB962C8B-B14F-4D97-AF65-F5344CB8AC3E}">
        <p14:creationId xmlns:p14="http://schemas.microsoft.com/office/powerpoint/2010/main" val="1128726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8E5A9-F490-D04A-AC5D-BA3E534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74" y="468631"/>
            <a:ext cx="10961076" cy="1280890"/>
          </a:xfrm>
        </p:spPr>
        <p:txBody>
          <a:bodyPr/>
          <a:lstStyle/>
          <a:p>
            <a:pPr algn="l" defTabSz="457200" rtl="1" eaLnBrk="1" latinLnBrk="0" hangingPunct="1">
              <a:spcBef>
                <a:spcPct val="0"/>
              </a:spcBef>
              <a:buNone/>
            </a:pPr>
            <a:r>
              <a:rPr lang="en-US"/>
              <a:t>Reasons for delaying the project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C682B-6C69-0D4F-B1AE-0AB65745F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3884" y="1635222"/>
            <a:ext cx="9835832" cy="5257799"/>
          </a:xfrm>
        </p:spPr>
        <p:txBody>
          <a:bodyPr>
            <a:normAutofit fontScale="47500" lnSpcReduction="20000"/>
          </a:bodyPr>
          <a:lstStyle/>
          <a:p>
            <a:r>
              <a:rPr lang="en-US" sz="4400" b="1" dirty="0"/>
              <a:t>Financial delay: </a:t>
            </a:r>
            <a:r>
              <a:rPr lang="en-US" sz="4400" dirty="0"/>
              <a:t>Cash flow was not easy to confirm, it takes time.</a:t>
            </a:r>
          </a:p>
          <a:p>
            <a:pPr marL="0" indent="0">
              <a:buNone/>
            </a:pPr>
            <a:endParaRPr lang="en-US" sz="4400" dirty="0"/>
          </a:p>
          <a:p>
            <a:r>
              <a:rPr lang="en-US" sz="4400" b="1" dirty="0"/>
              <a:t>Material delivery delay:  </a:t>
            </a:r>
            <a:r>
              <a:rPr lang="en-US" sz="4400" dirty="0"/>
              <a:t>broken material , quantity was less than the agreement.</a:t>
            </a:r>
          </a:p>
          <a:p>
            <a:pPr marL="0" indent="0">
              <a:buNone/>
            </a:pPr>
            <a:endParaRPr lang="en-US" sz="4400" dirty="0"/>
          </a:p>
          <a:p>
            <a:r>
              <a:rPr lang="en-US" sz="4400" b="1" dirty="0"/>
              <a:t>Corruption: </a:t>
            </a:r>
            <a:r>
              <a:rPr lang="en-US" sz="4400" dirty="0"/>
              <a:t>Some contractors sign for high quality materials but brings low quality.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4400" dirty="0"/>
              <a:t>- Consultant: The consultant was fired because he delayed the project on purpose to get more money. The new consultant needed time to learn about the project.</a:t>
            </a:r>
          </a:p>
          <a:p>
            <a:pPr marL="0" indent="0">
              <a:buNone/>
            </a:pPr>
            <a:endParaRPr lang="en-US" sz="2900" dirty="0"/>
          </a:p>
          <a:p>
            <a:r>
              <a:rPr lang="en-US" sz="5000" b="1" dirty="0"/>
              <a:t>Lack of communication with departments: </a:t>
            </a:r>
            <a:r>
              <a:rPr lang="en-US" sz="5000" dirty="0"/>
              <a:t>Departments take a lot of time to answer the requests. </a:t>
            </a:r>
          </a:p>
          <a:p>
            <a:pPr marL="0" indent="0">
              <a:buNone/>
            </a:pPr>
            <a:endParaRPr lang="en-US" dirty="0"/>
          </a:p>
          <a:p>
            <a:endParaRPr lang="ar-SA" dirty="0"/>
          </a:p>
          <a:p>
            <a:pPr marL="0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16654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8CCB5-9833-5546-A304-C2C06C1F0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they face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96AEB-BEFA-0241-B428-641C2D9A7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0872" y="1831428"/>
            <a:ext cx="9515792" cy="4402462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b="1" dirty="0"/>
              <a:t>Bank revenue: </a:t>
            </a:r>
            <a:r>
              <a:rPr lang="en-US" sz="2400" dirty="0"/>
              <a:t>They used bank revenue to fund the project.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Minutes of meetings: </a:t>
            </a:r>
            <a:r>
              <a:rPr lang="en-US" sz="2400" dirty="0"/>
              <a:t>Formal meeting were they sign on an agreement to when a certain task will be finished.</a:t>
            </a:r>
            <a:endParaRPr lang="en-US" sz="2400" b="1" dirty="0"/>
          </a:p>
          <a:p>
            <a:endParaRPr lang="en-US" sz="2400" dirty="0"/>
          </a:p>
          <a:p>
            <a:r>
              <a:rPr lang="en-US" sz="2400" b="1" dirty="0"/>
              <a:t>Communication: </a:t>
            </a:r>
            <a:r>
              <a:rPr lang="en-US" sz="2400" dirty="0"/>
              <a:t>informal (please sign it now).</a:t>
            </a:r>
          </a:p>
          <a:p>
            <a:endParaRPr lang="en-US" sz="24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32343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F966DD2F-FBF5-41CE-A3F4-565352D95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D1985A-6946-AA42-9D3A-120548315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US" dirty="0"/>
              <a:t>Project Initiation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F46FCE2B-F2D2-466E-B0AA-8E341DB49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2BD31C98-199A-4722-A1A5-4393A43E7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83E6B6-FFBC-452C-ABF9-D1802FC360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4579674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916306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851</Words>
  <Application>Microsoft Macintosh PowerPoint</Application>
  <PresentationFormat>Widescreen</PresentationFormat>
  <Paragraphs>197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Century Gothic</vt:lpstr>
      <vt:lpstr>Wingdings 3</vt:lpstr>
      <vt:lpstr>Wisp</vt:lpstr>
      <vt:lpstr>AL-Rajhi Bank Highrise Building</vt:lpstr>
      <vt:lpstr>Project team members</vt:lpstr>
      <vt:lpstr>Table of content</vt:lpstr>
      <vt:lpstr>Introduction </vt:lpstr>
      <vt:lpstr>Which methodology did they use?</vt:lpstr>
      <vt:lpstr>Project Initiation(Scope,time,cost)</vt:lpstr>
      <vt:lpstr>Reasons for delaying the project </vt:lpstr>
      <vt:lpstr>How did they face it</vt:lpstr>
      <vt:lpstr>Project Initiation</vt:lpstr>
      <vt:lpstr>Project initiation (Project Charter)</vt:lpstr>
      <vt:lpstr>Project initiation (integration Management)</vt:lpstr>
      <vt:lpstr>Project initiation (stakeholders register)</vt:lpstr>
      <vt:lpstr>Project planning (project scope statement)</vt:lpstr>
      <vt:lpstr>Project planning (WBS)</vt:lpstr>
      <vt:lpstr>Project planning (Gantt Chart)</vt:lpstr>
      <vt:lpstr>Project planning (material submittal)</vt:lpstr>
      <vt:lpstr>Project planning (material submittal)</vt:lpstr>
      <vt:lpstr>Project planning (material submittal)</vt:lpstr>
      <vt:lpstr>Project planning (Risk register)</vt:lpstr>
      <vt:lpstr>Project executing (execution process)</vt:lpstr>
      <vt:lpstr>Project executing (execution process)</vt:lpstr>
      <vt:lpstr>Project executing (execution process)</vt:lpstr>
      <vt:lpstr>Project executing (execution process)</vt:lpstr>
      <vt:lpstr>Project Monitoring and Controlling</vt:lpstr>
      <vt:lpstr>PowerPoint Presentation</vt:lpstr>
      <vt:lpstr>PowerPoint Presentation</vt:lpstr>
      <vt:lpstr>PowerPoint Presentation</vt:lpstr>
      <vt:lpstr>PowerPoint Presentation</vt:lpstr>
      <vt:lpstr>Project closing </vt:lpstr>
      <vt:lpstr>Project closing (cont.)</vt:lpstr>
      <vt:lpstr>Challenges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AL-Rajhi Bank Highrise Building</dc:title>
  <dc:creator>مشاري</dc:creator>
  <cp:lastModifiedBy>مشاري</cp:lastModifiedBy>
  <cp:revision>37</cp:revision>
  <dcterms:created xsi:type="dcterms:W3CDTF">2019-11-17T13:52:40Z</dcterms:created>
  <dcterms:modified xsi:type="dcterms:W3CDTF">2019-11-17T18:33:49Z</dcterms:modified>
</cp:coreProperties>
</file>